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  <p:sldMasterId id="2147483772" r:id="rId2"/>
    <p:sldMasterId id="2147483773" r:id="rId3"/>
  </p:sldMasterIdLst>
  <p:notesMasterIdLst>
    <p:notesMasterId r:id="rId15"/>
  </p:notesMasterIdLst>
  <p:handoutMasterIdLst>
    <p:handoutMasterId r:id="rId16"/>
  </p:handoutMasterIdLst>
  <p:sldIdLst>
    <p:sldId id="257" r:id="rId4"/>
    <p:sldId id="259" r:id="rId5"/>
    <p:sldId id="260" r:id="rId6"/>
    <p:sldId id="285" r:id="rId7"/>
    <p:sldId id="286" r:id="rId8"/>
    <p:sldId id="287" r:id="rId9"/>
    <p:sldId id="292" r:id="rId10"/>
    <p:sldId id="284" r:id="rId11"/>
    <p:sldId id="291" r:id="rId12"/>
    <p:sldId id="290" r:id="rId13"/>
    <p:sldId id="264" r:id="rId14"/>
  </p:sldIdLst>
  <p:sldSz cx="9144000" cy="6858000" type="screen4x3"/>
  <p:notesSz cx="7010400" cy="92964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20" y="-90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ECC0B21-70DF-47B6-8F54-ABF6F7775914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828005-8AE2-44E3-8A92-DB0467373ED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4AFCF9-F1C7-4FAA-9E1C-C1DA836C5AF5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L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CA181E-855F-4F03-B831-BF8F200346A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4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18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11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6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9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05544-563E-437F-AD6F-81E0D9D073C2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DDCC0C9-1129-4A2B-B969-4F92D2981C8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1"/>
    <p:sndAc>
      <p:stSnd>
        <p:snd r:embed="rId1" name="typ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65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CL" sz="2400">
                <a:latin typeface="Times New Roman" pitchFamily="18" charset="0"/>
              </a:endParaRPr>
            </a:p>
          </p:txBody>
        </p:sp>
        <p:sp>
          <p:nvSpPr>
            <p:cNvPr id="665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CL" sz="2400">
                <a:latin typeface="Times New Roman" pitchFamily="18" charset="0"/>
              </a:endParaRPr>
            </a:p>
          </p:txBody>
        </p:sp>
        <p:grpSp>
          <p:nvGrpSpPr>
            <p:cNvPr id="6656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656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6656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6656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6656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6657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6657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6657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6657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6657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  <p:sp>
            <p:nvSpPr>
              <p:cNvPr id="6657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L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65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90B593B-A7E9-4312-B4EC-2A151E46103C}" type="datetimeFigureOut">
              <a:rPr lang="es-CL"/>
              <a:pPr/>
              <a:t>11-11-2014</a:t>
            </a:fld>
            <a:endParaRPr lang="es-CL"/>
          </a:p>
        </p:txBody>
      </p:sp>
      <p:sp>
        <p:nvSpPr>
          <p:cNvPr id="665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65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55EC89-1EEC-4956-8101-605DB5C77206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665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s-CL"/>
              <a:t>Haga clic para cambiar el estilo de título	</a:t>
            </a:r>
          </a:p>
        </p:txBody>
      </p:sp>
      <p:sp>
        <p:nvSpPr>
          <p:cNvPr id="665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CL"/>
              <a:t>Haga clic para modificar el estilo de subtítulo del patrón</a:t>
            </a:r>
          </a:p>
        </p:txBody>
      </p:sp>
    </p:spTree>
  </p:cSld>
  <p:clrMapOvr>
    <a:masterClrMapping/>
  </p:clrMapOvr>
  <p:transition spd="med">
    <p:wheel spokes="1"/>
    <p:sndAc>
      <p:stSnd>
        <p:snd r:embed="rId1" name="typ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A0EBDE-7DAD-4B47-B317-6B7F72D937AE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D137D31-C523-4F35-9D2D-BAB7A7D86572}" type="datetimeFigureOut">
              <a:rPr lang="es-CL"/>
              <a:pPr/>
              <a:t>11-11-2014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474972-FA19-4711-8027-977708045D74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D812F91-87D9-4445-A98A-8410B07DC6B2}" type="datetimeFigureOut">
              <a:rPr lang="es-CL"/>
              <a:pPr/>
              <a:t>11-11-2014</a:t>
            </a:fld>
            <a:endParaRPr lang="es-C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6BA438-DFA8-452E-9AF8-AFD94335C534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B29FCC5-384B-4132-A53D-32ACCC71E3F5}" type="datetimeFigureOut">
              <a:rPr lang="es-CL"/>
              <a:pPr/>
              <a:t>11-11-2014</a:t>
            </a:fld>
            <a:endParaRPr lang="es-C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F211CB-3AFC-4453-A5B1-524A10D4207D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9" name="Marcador de fecha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E84FB1-06ED-49A0-AEE2-A5D195B3606C}" type="datetimeFigureOut">
              <a:rPr lang="es-CL"/>
              <a:pPr/>
              <a:t>11-11-2014</a:t>
            </a:fld>
            <a:endParaRPr lang="es-C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325143-0B62-4D41-B4BC-3795DC62DAD6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B386367-CBD2-4436-80E7-D468F02125CB}" type="datetimeFigureOut">
              <a:rPr lang="es-CL"/>
              <a:pPr/>
              <a:t>11-11-2014</a:t>
            </a:fld>
            <a:endParaRPr lang="es-C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B1F039-4A68-459B-BB17-45DA7FCE2552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8145549-E78E-4168-B272-2883A892D954}" type="datetimeFigureOut">
              <a:rPr lang="es-CL"/>
              <a:pPr/>
              <a:t>11-11-2014</a:t>
            </a:fld>
            <a:endParaRPr lang="es-C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F45B1B-695C-434D-A339-03A2EDF36399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B023482-CE65-4ADA-A9E2-FFA5036F517F}" type="datetimeFigureOut">
              <a:rPr lang="es-CL"/>
              <a:pPr/>
              <a:t>11-11-2014</a:t>
            </a:fld>
            <a:endParaRPr lang="es-C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263E64-3146-4C35-9CD9-A69D62375DCF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2146033-3A62-45FF-899E-C84ED386010D}" type="datetimeFigureOut">
              <a:rPr lang="es-CL"/>
              <a:pPr/>
              <a:t>11-11-2014</a:t>
            </a:fld>
            <a:endParaRPr lang="es-C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F30F53-3C6F-4EE7-9E99-F7EB4B4EED6B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9C364F1-5432-44B5-97B8-7CD1AC6E7C30}" type="datetimeFigureOut">
              <a:rPr lang="es-CL"/>
              <a:pPr/>
              <a:t>11-11-2014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A4B0-4691-4409-A3E7-A358D5330263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36B07-249A-4F34-8CE8-615778712AB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280DD3-60CC-40A3-8F8D-9A17C2A6156C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896873C-6348-47CD-AB80-3D7B9F1250B0}" type="datetimeFigureOut">
              <a:rPr lang="es-CL"/>
              <a:pPr/>
              <a:t>11-11-2014</a:t>
            </a:fld>
            <a:endParaRPr lang="es-C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CL">
              <a:latin typeface="Tahoma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s-CL"/>
              <a:t>Haga clic para cambiar el estilo de título	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CL"/>
              <a:t>Haga clic para modificar el estilo de subtítulo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1B0A2-A743-4698-9A05-235B998AC5F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18A84-4B85-40FE-B802-394C0778CC5A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</p:spTree>
  </p:cSld>
  <p:clrMapOvr>
    <a:masterClrMapping/>
  </p:clrMapOvr>
  <p:transition spd="med">
    <p:wedge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9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D0A6F-99C8-44C3-A96D-75FF189D7432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44A1DF-352D-49ED-AC1E-55C828823E34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10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1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24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26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8C77-0C16-4A76-BB24-984895ABF625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A4928614-1242-4B64-A88F-A1756FA9564F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8A0E0-C190-4E97-9A25-DA2C8E5C4D80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6C444-821C-4084-A3B4-501DC2B296F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7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8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20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2BA6B39-246C-4F60-9BDC-1D2F11D51B8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95944-D708-4D8A-82CC-DCE77F7B944B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1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14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12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21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B1BD6-7111-4549-B349-09581D0BE35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4BCB-CC53-4E30-9D86-CB76C0516FCE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36A5D-4EBB-4E18-92E4-953A685B57FF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2E365-A76B-4314-9B2E-F31FC5A1E72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13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14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431E0-5C03-4B00-9102-2B70AF98456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  <p:sp>
        <p:nvSpPr>
          <p:cNvPr id="1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C3D7-1D65-43DF-8BAE-E07307624769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audio" Target="../media/audio1.wav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D9B9E3-0DEB-46F1-B669-52924B657EDB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16B1330-C63C-4425-86B4-EEBA30C0819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  <p:sp>
        <p:nvSpPr>
          <p:cNvPr id="3086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308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</p:sldLayoutIdLst>
  <p:transition spd="med">
    <p:wheel spokes="1"/>
    <p:sndAc>
      <p:stSnd>
        <p:snd r:embed="rId11" name="type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DE16D147-C738-4826-AAA4-C5008BE5BAD0}" type="slidenum">
              <a:rPr lang="es-CL"/>
              <a:pPr/>
              <a:t>‹Nº›</a:t>
            </a:fld>
            <a:endParaRPr lang="es-CL"/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55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CL" sz="2400">
                <a:latin typeface="Times New Roman" pitchFamily="18" charset="0"/>
              </a:endParaRPr>
            </a:p>
          </p:txBody>
        </p:sp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CL" sz="2400">
                <a:latin typeface="Times New Roman" pitchFamily="18" charset="0"/>
              </a:endParaRPr>
            </a:p>
          </p:txBody>
        </p:sp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CL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CL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CL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CL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CL" sz="2400">
                <a:latin typeface="Times New Roman" pitchFamily="18" charset="0"/>
              </a:endParaRPr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CL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CL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655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cambiar el estilo de título	</a:t>
            </a:r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modificar el estilo de texto del patrón</a:t>
            </a:r>
          </a:p>
          <a:p>
            <a:pPr lvl="1"/>
            <a:r>
              <a:rPr lang="es-CL" smtClean="0"/>
              <a:t>Segundo nivel</a:t>
            </a:r>
          </a:p>
          <a:p>
            <a:pPr lvl="2"/>
            <a:r>
              <a:rPr lang="es-CL" smtClean="0"/>
              <a:t>Tercer nivel</a:t>
            </a:r>
          </a:p>
          <a:p>
            <a:pPr lvl="3"/>
            <a:r>
              <a:rPr lang="es-CL" smtClean="0"/>
              <a:t>Cuarto nivel</a:t>
            </a:r>
          </a:p>
          <a:p>
            <a:pPr lvl="4"/>
            <a:r>
              <a:rPr lang="es-CL" smtClean="0"/>
              <a:t>Quinto nivel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BADF5A38-EEA8-46E9-A501-E07A7354D7A7}" type="datetimeFigureOut">
              <a:rPr lang="es-CL"/>
              <a:pPr/>
              <a:t>11-11-2014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 spd="med">
    <p:wheel spokes="1"/>
    <p:sndAc>
      <p:stSnd>
        <p:snd r:embed="rId13" name="type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cambiar el estilo de título	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modificar el estilo de texto del patrón</a:t>
            </a:r>
          </a:p>
          <a:p>
            <a:pPr lvl="1"/>
            <a:r>
              <a:rPr lang="es-CL" smtClean="0"/>
              <a:t>Segundo nivel</a:t>
            </a:r>
          </a:p>
          <a:p>
            <a:pPr lvl="2"/>
            <a:r>
              <a:rPr lang="es-CL" smtClean="0"/>
              <a:t>Tercer nivel</a:t>
            </a:r>
          </a:p>
          <a:p>
            <a:pPr lvl="3"/>
            <a:r>
              <a:rPr lang="es-CL" smtClean="0"/>
              <a:t>Cuarto nivel</a:t>
            </a:r>
          </a:p>
          <a:p>
            <a:pPr lvl="4"/>
            <a:r>
              <a:rPr lang="es-CL" smtClean="0"/>
              <a:t>Quinto nivel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D6454B0-1CC4-4D35-A6B4-FBCD41DAADA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9A2B792-B0C8-4303-8AB0-280EDFA377A1}" type="datetimeFigureOut">
              <a:rPr lang="es-CL"/>
              <a:pPr>
                <a:defRPr/>
              </a:pPr>
              <a:t>11-11-2014</a:t>
            </a:fld>
            <a:endParaRPr lang="es-C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4" r:id="rId1"/>
  </p:sldLayoutIdLst>
  <p:transition spd="med">
    <p:wedge/>
    <p:sndAc>
      <p:stSnd>
        <p:snd r:embed="rId3" name="push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4" Type="http://schemas.openxmlformats.org/officeDocument/2006/relationships/image" Target="cid:part1.03040309.08020803@dt.gob.c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4" Type="http://schemas.openxmlformats.org/officeDocument/2006/relationships/image" Target="cid:part1.03040309.08020803@dt.gob.c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4" Type="http://schemas.openxmlformats.org/officeDocument/2006/relationships/image" Target="cid:part1.03040309.08020803@dt.gob.c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4" Type="http://schemas.openxmlformats.org/officeDocument/2006/relationships/image" Target="cid:part1.03040309.08020803@dt.gob.c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4" Type="http://schemas.openxmlformats.org/officeDocument/2006/relationships/image" Target="cid:part1.03040309.08020803@dt.gob.c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4" Type="http://schemas.openxmlformats.org/officeDocument/2006/relationships/image" Target="cid:part1.03040309.08020803@dt.gob.c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4" Type="http://schemas.openxmlformats.org/officeDocument/2006/relationships/image" Target="cid:part1.03040309.08020803@dt.gob.c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4" Type="http://schemas.openxmlformats.org/officeDocument/2006/relationships/image" Target="cid:part1.03040309.08020803@dt.gob.c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4" Type="http://schemas.openxmlformats.org/officeDocument/2006/relationships/image" Target="cid:part1.03040309.08020803@dt.gob.c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4" Type="http://schemas.openxmlformats.org/officeDocument/2006/relationships/image" Target="cid:part1.03040309.08020803@dt.gob.c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Marcador de contenido"/>
          <p:cNvSpPr>
            <a:spLocks noGrp="1"/>
          </p:cNvSpPr>
          <p:nvPr>
            <p:ph idx="4294967295"/>
          </p:nvPr>
        </p:nvSpPr>
        <p:spPr>
          <a:xfrm>
            <a:off x="914400" y="1484313"/>
            <a:ext cx="8229600" cy="4114800"/>
          </a:xfrm>
        </p:spPr>
        <p:txBody>
          <a:bodyPr/>
          <a:lstStyle/>
          <a:p>
            <a:pPr algn="ctr"/>
            <a:endParaRPr lang="es-ES_tradnl" b="1"/>
          </a:p>
          <a:p>
            <a:pPr algn="ctr">
              <a:buFontTx/>
              <a:buNone/>
            </a:pPr>
            <a:r>
              <a:rPr lang="es-ES_tradnl" b="1"/>
              <a:t>CUENTA DIRECTORIO NACIONAL</a:t>
            </a:r>
          </a:p>
          <a:p>
            <a:pPr algn="ctr">
              <a:buFontTx/>
              <a:buNone/>
            </a:pPr>
            <a:endParaRPr lang="es-ES_tradnl" b="1"/>
          </a:p>
          <a:p>
            <a:pPr algn="ctr">
              <a:buFontTx/>
              <a:buNone/>
            </a:pPr>
            <a:r>
              <a:rPr lang="es-ES_tradnl" sz="2500" b="1"/>
              <a:t>DICIEMBRE 2013 – NOVIEMBRE 2014</a:t>
            </a:r>
          </a:p>
          <a:p>
            <a:pPr algn="ctr">
              <a:buFontTx/>
              <a:buNone/>
            </a:pPr>
            <a:endParaRPr lang="es-CL" sz="2500" b="1"/>
          </a:p>
          <a:p>
            <a:endParaRPr lang="es-CL"/>
          </a:p>
        </p:txBody>
      </p:sp>
      <p:pic>
        <p:nvPicPr>
          <p:cNvPr id="17413" name="Picture 5" descr="anfu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55650" y="549275"/>
            <a:ext cx="9715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592388" y="457200"/>
            <a:ext cx="6551612" cy="1243013"/>
          </a:xfrm>
          <a:noFill/>
          <a:ln/>
        </p:spPr>
        <p:txBody>
          <a:bodyPr anchor="b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kern="1200" cap="all" dirty="0">
              <a:solidFill>
                <a:schemeClr val="accent3">
                  <a:shade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698" name="2 Marcador de contenido"/>
          <p:cNvSpPr>
            <a:spLocks noGrp="1"/>
          </p:cNvSpPr>
          <p:nvPr>
            <p:ph idx="4294967295"/>
          </p:nvPr>
        </p:nvSpPr>
        <p:spPr>
          <a:xfrm>
            <a:off x="611188" y="1773238"/>
            <a:ext cx="8154987" cy="4451350"/>
          </a:xfrm>
        </p:spPr>
        <p:txBody>
          <a:bodyPr>
            <a:normAutofit/>
          </a:bodyPr>
          <a:lstStyle/>
          <a:p>
            <a:pPr marL="449263" indent="-361950" algn="just">
              <a:lnSpc>
                <a:spcPct val="90000"/>
              </a:lnSpc>
              <a:buFontTx/>
              <a:buNone/>
              <a:tabLst>
                <a:tab pos="174625" algn="l"/>
                <a:tab pos="449263" algn="l"/>
              </a:tabLst>
            </a:pPr>
            <a:r>
              <a:rPr lang="es-ES_tradnl" sz="2400" b="1"/>
              <a:t>4.- Estado general de las cuentas.</a:t>
            </a:r>
          </a:p>
          <a:p>
            <a:pPr marL="449263" indent="-361950" algn="just">
              <a:lnSpc>
                <a:spcPct val="90000"/>
              </a:lnSpc>
              <a:buFont typeface="Wingdings" pitchFamily="2" charset="2"/>
              <a:buNone/>
              <a:tabLst>
                <a:tab pos="174625" algn="l"/>
                <a:tab pos="449263" algn="l"/>
              </a:tabLst>
            </a:pPr>
            <a:endParaRPr lang="es-ES_tradnl" sz="2400" b="1"/>
          </a:p>
          <a:p>
            <a:pPr marL="449263" indent="-361950" algn="just">
              <a:lnSpc>
                <a:spcPct val="90000"/>
              </a:lnSpc>
              <a:buFont typeface="Wingdings" pitchFamily="2" charset="2"/>
              <a:buNone/>
              <a:tabLst>
                <a:tab pos="174625" algn="l"/>
                <a:tab pos="449263" algn="l"/>
              </a:tabLst>
            </a:pPr>
            <a:r>
              <a:rPr lang="es-ES_tradnl" sz="2000" b="1"/>
              <a:t>a) Cuenta General. </a:t>
            </a:r>
          </a:p>
          <a:p>
            <a:pPr marL="449263" indent="-361950" algn="just">
              <a:lnSpc>
                <a:spcPct val="90000"/>
              </a:lnSpc>
              <a:buFont typeface="Wingdings" pitchFamily="2" charset="2"/>
              <a:buNone/>
              <a:tabLst>
                <a:tab pos="174625" algn="l"/>
                <a:tab pos="449263" algn="l"/>
              </a:tabLst>
            </a:pPr>
            <a:r>
              <a:rPr lang="es-ES_tradnl" sz="1800" b="1"/>
              <a:t>			</a:t>
            </a:r>
            <a:r>
              <a:rPr lang="es-ES_tradnl" sz="1800" b="1">
                <a:solidFill>
                  <a:srgbClr val="FF0066"/>
                </a:solidFill>
              </a:rPr>
              <a:t>$4.000.000</a:t>
            </a:r>
            <a:r>
              <a:rPr lang="es-ES_tradnl" sz="1800" b="1"/>
              <a:t> disponibles, especialmente para el Consultivo</a:t>
            </a:r>
          </a:p>
          <a:p>
            <a:pPr marL="449263" indent="-361950" algn="just">
              <a:lnSpc>
                <a:spcPct val="90000"/>
              </a:lnSpc>
              <a:buFont typeface="Wingdings" pitchFamily="2" charset="2"/>
              <a:buNone/>
              <a:tabLst>
                <a:tab pos="174625" algn="l"/>
                <a:tab pos="449263" algn="l"/>
              </a:tabLst>
            </a:pPr>
            <a:endParaRPr lang="es-ES_tradnl" sz="1800" b="1"/>
          </a:p>
          <a:p>
            <a:pPr marL="449263" indent="-361950" algn="just">
              <a:lnSpc>
                <a:spcPct val="90000"/>
              </a:lnSpc>
              <a:buFont typeface="Wingdings" pitchFamily="2" charset="2"/>
              <a:buNone/>
              <a:tabLst>
                <a:tab pos="174625" algn="l"/>
                <a:tab pos="449263" algn="l"/>
              </a:tabLst>
            </a:pPr>
            <a:r>
              <a:rPr lang="es-ES_tradnl" sz="2000" b="1"/>
              <a:t>b) Cuenta de Préstamos Sociales:</a:t>
            </a:r>
            <a:r>
              <a:rPr lang="es-ES_tradnl" sz="1800" b="1"/>
              <a:t> </a:t>
            </a:r>
          </a:p>
          <a:p>
            <a:pPr marL="449263" indent="-361950" algn="just">
              <a:lnSpc>
                <a:spcPct val="90000"/>
              </a:lnSpc>
              <a:buFont typeface="Wingdings" pitchFamily="2" charset="2"/>
              <a:buNone/>
              <a:tabLst>
                <a:tab pos="174625" algn="l"/>
                <a:tab pos="449263" algn="l"/>
              </a:tabLst>
            </a:pPr>
            <a:r>
              <a:rPr lang="es-ES_tradnl" sz="1800" b="1"/>
              <a:t>			$ </a:t>
            </a:r>
            <a:r>
              <a:rPr lang="es-ES_tradnl" sz="1800" b="1">
                <a:solidFill>
                  <a:srgbClr val="FF0066"/>
                </a:solidFill>
              </a:rPr>
              <a:t>17.000.000</a:t>
            </a:r>
            <a:r>
              <a:rPr lang="es-ES_tradnl" sz="1800" b="1"/>
              <a:t> colocados en </a:t>
            </a:r>
            <a:r>
              <a:rPr lang="es-ES_tradnl" sz="1800" b="1">
                <a:solidFill>
                  <a:srgbClr val="FF0066"/>
                </a:solidFill>
              </a:rPr>
              <a:t>129</a:t>
            </a:r>
            <a:r>
              <a:rPr lang="es-ES_tradnl" sz="1800" b="1"/>
              <a:t> préstamos en actual servicio.</a:t>
            </a:r>
          </a:p>
          <a:p>
            <a:pPr marL="449263" indent="-361950" algn="just">
              <a:lnSpc>
                <a:spcPct val="90000"/>
              </a:lnSpc>
              <a:buFont typeface="Wingdings" pitchFamily="2" charset="2"/>
              <a:buNone/>
              <a:tabLst>
                <a:tab pos="174625" algn="l"/>
                <a:tab pos="449263" algn="l"/>
              </a:tabLst>
            </a:pPr>
            <a:r>
              <a:rPr lang="es-ES_tradnl" sz="1800" b="1"/>
              <a:t>			$    </a:t>
            </a:r>
            <a:r>
              <a:rPr lang="es-ES_tradnl" sz="1800" b="1">
                <a:solidFill>
                  <a:srgbClr val="FF0066"/>
                </a:solidFill>
              </a:rPr>
              <a:t>  500.000 </a:t>
            </a:r>
            <a:r>
              <a:rPr lang="es-ES_tradnl" sz="1800" b="1"/>
              <a:t>disponibles…</a:t>
            </a:r>
          </a:p>
          <a:p>
            <a:pPr marL="449263" indent="-361950" algn="just">
              <a:lnSpc>
                <a:spcPct val="90000"/>
              </a:lnSpc>
              <a:buFont typeface="Wingdings" pitchFamily="2" charset="2"/>
              <a:buNone/>
              <a:tabLst>
                <a:tab pos="174625" algn="l"/>
                <a:tab pos="449263" algn="l"/>
              </a:tabLst>
            </a:pPr>
            <a:r>
              <a:rPr lang="es-ES_tradnl" sz="1800" b="1"/>
              <a:t>			</a:t>
            </a:r>
          </a:p>
          <a:p>
            <a:pPr marL="449263" indent="-361950" algn="just">
              <a:lnSpc>
                <a:spcPct val="90000"/>
              </a:lnSpc>
              <a:buFont typeface="Wingdings" pitchFamily="2" charset="2"/>
              <a:buNone/>
              <a:tabLst>
                <a:tab pos="174625" algn="l"/>
                <a:tab pos="449263" algn="l"/>
              </a:tabLst>
            </a:pPr>
            <a:r>
              <a:rPr lang="es-ES_tradnl" sz="2000" b="1"/>
              <a:t>c) Cuenta Fondo Solidario:</a:t>
            </a:r>
          </a:p>
          <a:p>
            <a:pPr marL="449263" indent="-361950" algn="just">
              <a:lnSpc>
                <a:spcPct val="90000"/>
              </a:lnSpc>
              <a:buFont typeface="Wingdings" pitchFamily="2" charset="2"/>
              <a:buNone/>
              <a:tabLst>
                <a:tab pos="174625" algn="l"/>
                <a:tab pos="449263" algn="l"/>
              </a:tabLst>
            </a:pPr>
            <a:r>
              <a:rPr lang="es-ES_tradnl" sz="1800" b="1"/>
              <a:t>			</a:t>
            </a:r>
            <a:r>
              <a:rPr lang="es-ES_tradnl" sz="1800" b="1">
                <a:solidFill>
                  <a:srgbClr val="FF0066"/>
                </a:solidFill>
              </a:rPr>
              <a:t>$5.150.000</a:t>
            </a:r>
            <a:r>
              <a:rPr lang="es-ES_tradnl" sz="1800" b="1"/>
              <a:t> (destinados a aportes y/o préstamos solidarios).</a:t>
            </a:r>
          </a:p>
          <a:p>
            <a:pPr marL="449263" indent="-361950" algn="just">
              <a:lnSpc>
                <a:spcPct val="90000"/>
              </a:lnSpc>
              <a:buFont typeface="Wingdings" pitchFamily="2" charset="2"/>
              <a:buNone/>
              <a:tabLst>
                <a:tab pos="174625" algn="l"/>
                <a:tab pos="449263" algn="l"/>
              </a:tabLst>
            </a:pPr>
            <a:endParaRPr lang="es-ES_tradnl" sz="1800" b="1"/>
          </a:p>
        </p:txBody>
      </p:sp>
      <p:sp>
        <p:nvSpPr>
          <p:cNvPr id="27652" name="4 Rectángulo"/>
          <p:cNvSpPr>
            <a:spLocks noChangeArrowheads="1"/>
          </p:cNvSpPr>
          <p:nvPr/>
        </p:nvSpPr>
        <p:spPr bwMode="auto">
          <a:xfrm>
            <a:off x="4211638" y="1268413"/>
            <a:ext cx="4932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</p:txBody>
      </p:sp>
      <p:pic>
        <p:nvPicPr>
          <p:cNvPr id="27654" name="Picture 6" descr="anfu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27088" y="692150"/>
            <a:ext cx="9715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592388" y="457200"/>
            <a:ext cx="6551612" cy="1243013"/>
          </a:xfrm>
          <a:noFill/>
          <a:ln/>
        </p:spPr>
        <p:txBody>
          <a:bodyPr anchor="b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kern="1200" cap="all" dirty="0">
              <a:solidFill>
                <a:schemeClr val="accent3">
                  <a:shade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8674" name="2 Marcador de contenido"/>
          <p:cNvSpPr>
            <a:spLocks noGrp="1"/>
          </p:cNvSpPr>
          <p:nvPr>
            <p:ph idx="4294967295"/>
          </p:nvPr>
        </p:nvSpPr>
        <p:spPr>
          <a:xfrm>
            <a:off x="0" y="1600200"/>
            <a:ext cx="6977063" cy="4495800"/>
          </a:xfrm>
        </p:spPr>
        <p:txBody>
          <a:bodyPr/>
          <a:lstStyle/>
          <a:p>
            <a:pPr algn="ctr">
              <a:buFontTx/>
              <a:buNone/>
            </a:pPr>
            <a:endParaRPr lang="es-ES_tradnl" b="1"/>
          </a:p>
          <a:p>
            <a:pPr algn="ctr">
              <a:buFontTx/>
              <a:buNone/>
            </a:pPr>
            <a:endParaRPr lang="es-ES_tradnl" b="1"/>
          </a:p>
          <a:p>
            <a:pPr algn="ctr">
              <a:buFontTx/>
              <a:buNone/>
            </a:pPr>
            <a:r>
              <a:rPr lang="es-ES_tradnl" b="1"/>
              <a:t>FIN</a:t>
            </a:r>
          </a:p>
          <a:p>
            <a:pPr algn="ctr">
              <a:buFontTx/>
              <a:buNone/>
            </a:pPr>
            <a:endParaRPr lang="es-ES_tradnl" b="1"/>
          </a:p>
          <a:p>
            <a:pPr algn="ctr">
              <a:buFontTx/>
              <a:buNone/>
            </a:pPr>
            <a:endParaRPr lang="es-ES_tradnl" b="1"/>
          </a:p>
          <a:p>
            <a:pPr algn="r">
              <a:buFontTx/>
              <a:buNone/>
            </a:pPr>
            <a:r>
              <a:rPr lang="es-ES_tradnl" b="1"/>
              <a:t>GRACIAS </a:t>
            </a:r>
          </a:p>
        </p:txBody>
      </p:sp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592388" y="457200"/>
            <a:ext cx="6551612" cy="1243013"/>
          </a:xfrm>
          <a:noFill/>
          <a:ln/>
        </p:spPr>
        <p:txBody>
          <a:bodyPr anchor="b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kern="1200" cap="all" dirty="0">
              <a:solidFill>
                <a:schemeClr val="accent3">
                  <a:shade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434" name="2 Marcador de contenido"/>
          <p:cNvSpPr>
            <a:spLocks noGrp="1"/>
          </p:cNvSpPr>
          <p:nvPr>
            <p:ph idx="4294967295"/>
          </p:nvPr>
        </p:nvSpPr>
        <p:spPr>
          <a:xfrm>
            <a:off x="1284288" y="1600200"/>
            <a:ext cx="7859712" cy="4495800"/>
          </a:xfrm>
        </p:spPr>
        <p:txBody>
          <a:bodyPr/>
          <a:lstStyle/>
          <a:p>
            <a:pPr marL="0" indent="0"/>
            <a:endParaRPr lang="es-ES" sz="2500"/>
          </a:p>
          <a:p>
            <a:pPr marL="465138" lvl="1" indent="-273050">
              <a:buFontTx/>
              <a:buNone/>
            </a:pPr>
            <a:endParaRPr lang="es-ES" sz="2900" b="1"/>
          </a:p>
          <a:p>
            <a:pPr marL="465138" lvl="1" indent="-273050">
              <a:buFontTx/>
              <a:buNone/>
            </a:pPr>
            <a:r>
              <a:rPr lang="es-ES" sz="2900" b="1"/>
              <a:t>A.- Cumplimiento de acuerdos y principales aspectos de gestión y resultados.</a:t>
            </a:r>
            <a:endParaRPr lang="es-ES" sz="2900"/>
          </a:p>
          <a:p>
            <a:pPr marL="465138" lvl="1" indent="-273050">
              <a:buFontTx/>
              <a:buNone/>
            </a:pPr>
            <a:endParaRPr lang="es-ES_tradnl" sz="2900" b="1"/>
          </a:p>
          <a:p>
            <a:pPr marL="465138" lvl="1" indent="-273050">
              <a:buFontTx/>
              <a:buNone/>
            </a:pPr>
            <a:r>
              <a:rPr lang="es-ES_tradnl" sz="2900" b="1"/>
              <a:t>B.- Cuenta financiera.</a:t>
            </a:r>
          </a:p>
          <a:p>
            <a:pPr marL="0" indent="0">
              <a:buFontTx/>
              <a:buNone/>
            </a:pPr>
            <a:endParaRPr lang="es-ES" sz="2800" b="1"/>
          </a:p>
          <a:p>
            <a:pPr marL="0" indent="0">
              <a:buFontTx/>
              <a:buNone/>
            </a:pPr>
            <a:endParaRPr lang="es-ES" sz="2500" b="1"/>
          </a:p>
          <a:p>
            <a:pPr marL="0" indent="0" algn="just">
              <a:buFontTx/>
              <a:buNone/>
            </a:pPr>
            <a:endParaRPr lang="es-ES_tradnl" sz="2500" b="1"/>
          </a:p>
          <a:p>
            <a:pPr marL="0" indent="0">
              <a:buFontTx/>
              <a:buNone/>
            </a:pPr>
            <a:endParaRPr lang="es-CL"/>
          </a:p>
        </p:txBody>
      </p:sp>
      <p:pic>
        <p:nvPicPr>
          <p:cNvPr id="18437" name="Picture 5" descr="anfu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27088" y="692150"/>
            <a:ext cx="9715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562226" y="482600"/>
            <a:ext cx="6551611" cy="1243013"/>
          </a:xfrm>
          <a:noFill/>
          <a:ln/>
        </p:spPr>
        <p:txBody>
          <a:bodyPr anchor="b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kern="1200" cap="all" dirty="0">
              <a:solidFill>
                <a:schemeClr val="accent3">
                  <a:shade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458" name="2 Marcador de contenido"/>
          <p:cNvSpPr>
            <a:spLocks noGrp="1"/>
          </p:cNvSpPr>
          <p:nvPr>
            <p:ph idx="4294967295"/>
          </p:nvPr>
        </p:nvSpPr>
        <p:spPr>
          <a:xfrm>
            <a:off x="708025" y="1557338"/>
            <a:ext cx="8435975" cy="45259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sz="2800" b="1"/>
              <a:t>A.- Cumplimiento de acuerdos, y principales aspectos de gestión y resultados.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s-ES" sz="2400"/>
              <a:t>1.-	Levantamiento de las actas del Consultivo Noviembre 2013.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es-ES" sz="2400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s-ES" sz="2400"/>
              <a:t>2.-	Presentación ante nuevas autoridades del Servicio y Ministeriales, de Plataforma Estratégica ANFUNTCH 2014-2018, acordada en Consultivo Noviembre 2013.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es-ES" sz="2400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s-ES" sz="2400"/>
              <a:t>3.- Obtención del primer llamado a concurso de jefaturas (38 cargos de Jefes de Inspección y de Centros de Conciliación).</a:t>
            </a:r>
          </a:p>
        </p:txBody>
      </p:sp>
      <p:pic>
        <p:nvPicPr>
          <p:cNvPr id="19461" name="Picture 5" descr="anfu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55650" y="549275"/>
            <a:ext cx="9715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592388" y="482600"/>
            <a:ext cx="6551612" cy="1243013"/>
          </a:xfrm>
          <a:noFill/>
          <a:ln/>
        </p:spPr>
        <p:txBody>
          <a:bodyPr anchor="b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kern="1200" cap="all" dirty="0">
              <a:solidFill>
                <a:schemeClr val="accent3">
                  <a:shade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755650" y="1557338"/>
            <a:ext cx="8388350" cy="452596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" sz="2400"/>
              <a:t>4.- 	Obtención de compromiso de próximos llamados a concurso de jefaturas (Jefes de Inspecciones; y Coordinadores Regionales).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" sz="24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" sz="2400"/>
              <a:t>5.-  Implementación del acuerdo de convocatoria a primer concurso de promoción y compromiso de periodicidad anual en lo sucesivo. No obstante, divergencias importantes en el diseño de este primer proceso; riesgos y oportunidades de las enormes expectativas despertadas con él.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" sz="24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" sz="2400"/>
              <a:t>6.-	Continuidad en fortalecimiento institucional (confección de actas; publicación de actas; comunicación y apoyo fluido a los Consejos; Comunicados a socios; funcionamiento colegiado; etc.).</a:t>
            </a:r>
          </a:p>
        </p:txBody>
      </p:sp>
      <p:pic>
        <p:nvPicPr>
          <p:cNvPr id="20485" name="Picture 5" descr="anfu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27088" y="692150"/>
            <a:ext cx="9715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592388" y="482600"/>
            <a:ext cx="6551612" cy="1243013"/>
          </a:xfrm>
          <a:noFill/>
          <a:ln/>
        </p:spPr>
        <p:txBody>
          <a:bodyPr anchor="b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kern="1200" cap="all" dirty="0">
              <a:solidFill>
                <a:schemeClr val="accent3">
                  <a:shade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755650" y="1773238"/>
            <a:ext cx="8064500" cy="4751387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s-ES" sz="2400"/>
              <a:t>7.- 	Continuidad Programa de Inversiones:	</a:t>
            </a:r>
          </a:p>
          <a:p>
            <a:pPr marL="990600" lvl="1" indent="-533400">
              <a:lnSpc>
                <a:spcPct val="80000"/>
              </a:lnSpc>
              <a:buFontTx/>
              <a:buAutoNum type="alphaLcParenR"/>
            </a:pPr>
            <a:r>
              <a:rPr lang="es-ES" sz="2400"/>
              <a:t>Mejoras en Centros Vacacionales (relleno, cerco, portón, luminarias, etc., en Villarrica; inauguración de nuevas cabañas, cabaña equipada para cuidadora; TVs; closets.).</a:t>
            </a:r>
          </a:p>
          <a:p>
            <a:pPr marL="990600" lvl="1" indent="-533400">
              <a:lnSpc>
                <a:spcPct val="80000"/>
              </a:lnSpc>
              <a:buFontTx/>
              <a:buAutoNum type="alphaLcParenR"/>
            </a:pPr>
            <a:r>
              <a:rPr lang="es-ES" sz="2400"/>
              <a:t>Mejoras en Sede Nacional (sala de lavado y secado; sistema eléctrico; aires acondicionados; etc.).</a:t>
            </a:r>
          </a:p>
          <a:p>
            <a:pPr marL="990600" lvl="1" indent="-533400">
              <a:lnSpc>
                <a:spcPct val="80000"/>
              </a:lnSpc>
              <a:buFontTx/>
              <a:buAutoNum type="alphaLcParenR"/>
            </a:pPr>
            <a:r>
              <a:rPr lang="es-ES" sz="2400"/>
              <a:t>Nueva página web y lanzamiento sistema informático de gestión.</a:t>
            </a:r>
          </a:p>
          <a:p>
            <a:pPr marL="990600" lvl="1" indent="-533400">
              <a:lnSpc>
                <a:spcPct val="80000"/>
              </a:lnSpc>
              <a:buFontTx/>
              <a:buAutoNum type="alphaLcParenR"/>
            </a:pPr>
            <a:endParaRPr lang="es-ES_tradnl" sz="2400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s-ES" sz="2400"/>
              <a:t>8.- 	Participación en Aniversario Institucional, Día del Funcionario y otras celebraciones, por ejemplo, años de servicio; etc.</a:t>
            </a:r>
          </a:p>
        </p:txBody>
      </p:sp>
      <p:pic>
        <p:nvPicPr>
          <p:cNvPr id="21509" name="Picture 5" descr="anfu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27088" y="692150"/>
            <a:ext cx="9715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592388" y="482600"/>
            <a:ext cx="6551612" cy="1243013"/>
          </a:xfrm>
          <a:noFill/>
          <a:ln/>
        </p:spPr>
        <p:txBody>
          <a:bodyPr anchor="b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kern="1200" cap="all" dirty="0">
              <a:solidFill>
                <a:schemeClr val="accent3">
                  <a:shade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755650" y="1773238"/>
            <a:ext cx="7993063" cy="4608512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s-ES" sz="2400"/>
              <a:t>9.-	Reuniones habituales con autoridades nacionales y jefaturas para tratar temas de agenda cotidiana luego de derivación de Consejos (climas laborales, infraestructura, medidas de personal; procedimientos sumariales; etc.)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es-ES" sz="2400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s-ES_tradnl" sz="2400"/>
              <a:t>10.- Representación  funcionaria en diversas instancias institucionales. Juntas Calificadoras Central y Regionales; Consejo de Bienestar; Comité de Defensa Funcionaria; Comité Bipartito de Capacitación; Seguimiento metas de desempeño colectivo; etc. </a:t>
            </a:r>
            <a:endParaRPr lang="es-ES" sz="2400"/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es-ES" sz="2400"/>
          </a:p>
        </p:txBody>
      </p:sp>
      <p:pic>
        <p:nvPicPr>
          <p:cNvPr id="22533" name="Picture 5" descr="anfu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27088" y="692150"/>
            <a:ext cx="9715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592388" y="482600"/>
            <a:ext cx="6551612" cy="1243013"/>
          </a:xfrm>
          <a:noFill/>
          <a:ln/>
        </p:spPr>
        <p:txBody>
          <a:bodyPr anchor="b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kern="1200" cap="all" dirty="0">
              <a:solidFill>
                <a:schemeClr val="accent3">
                  <a:shade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755650" y="1773238"/>
            <a:ext cx="7993063" cy="4608512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s-ES" sz="2400"/>
              <a:t>11.-	Participación intensa en ANEF. Plataforma Negociación 2014; Renovación del Directorio Nacional (5 candidatos nacionales; participación en el CEN de Pdtes. Nacional y Metropolitano; etc.).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es-ES" sz="2400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s-ES_tradnl" sz="2400"/>
              <a:t>12.- Y, lo principal, cumplimiento y avance significativo en el desarrollo de nuestra Plataforma Estratégica 2014-2018, con la instalación de una relación fluida con las autoridades, pero en un marco de total y evidente independencia y autonomía sindical; y, en especial, con la instalación de nuestra participación en la Comisión Modernización-Planta, y el compromiso de tener un anteproyecto del Servicio a julio 2015…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s-ES_tradnl" sz="2400"/>
              <a:t>  </a:t>
            </a:r>
            <a:endParaRPr lang="es-ES" sz="2400"/>
          </a:p>
        </p:txBody>
      </p:sp>
      <p:pic>
        <p:nvPicPr>
          <p:cNvPr id="76805" name="Picture 5" descr="anfu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27088" y="692150"/>
            <a:ext cx="9715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592388" y="457200"/>
            <a:ext cx="6551612" cy="1243013"/>
          </a:xfrm>
          <a:noFill/>
          <a:ln/>
        </p:spPr>
        <p:txBody>
          <a:bodyPr anchor="b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kern="1200" cap="all" dirty="0">
              <a:solidFill>
                <a:schemeClr val="accent3">
                  <a:shade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698" name="2 Marcador de contenido"/>
          <p:cNvSpPr>
            <a:spLocks noGrp="1"/>
          </p:cNvSpPr>
          <p:nvPr>
            <p:ph idx="4294967295"/>
          </p:nvPr>
        </p:nvSpPr>
        <p:spPr>
          <a:xfrm>
            <a:off x="0" y="1628775"/>
            <a:ext cx="8154988" cy="4451350"/>
          </a:xfrm>
        </p:spPr>
        <p:txBody>
          <a:bodyPr>
            <a:normAutofit/>
          </a:bodyPr>
          <a:lstStyle/>
          <a:p>
            <a:pPr marL="747713" indent="-660400" algn="just">
              <a:lnSpc>
                <a:spcPct val="80000"/>
              </a:lnSpc>
              <a:buFontTx/>
              <a:buNone/>
            </a:pPr>
            <a:r>
              <a:rPr lang="es-ES_tradnl" sz="3100" b="1"/>
              <a:t>B.- Cuenta Financiera.</a:t>
            </a:r>
          </a:p>
          <a:p>
            <a:pPr marL="747713" indent="-660400" algn="just">
              <a:lnSpc>
                <a:spcPct val="80000"/>
              </a:lnSpc>
              <a:buFontTx/>
              <a:buNone/>
            </a:pPr>
            <a:r>
              <a:rPr lang="es-ES_tradnl" sz="2700" b="1"/>
              <a:t>	</a:t>
            </a:r>
            <a:r>
              <a:rPr lang="es-ES_tradnl" sz="2400" b="1"/>
              <a:t>1.- Continuidad de una gestión transparente, tecnificada y participativa de los recursos.</a:t>
            </a:r>
          </a:p>
          <a:p>
            <a:pPr marL="1390650" lvl="1" indent="-577850" algn="just">
              <a:lnSpc>
                <a:spcPct val="80000"/>
              </a:lnSpc>
              <a:buFontTx/>
              <a:buAutoNum type="alphaLcParenR"/>
            </a:pPr>
            <a:r>
              <a:rPr lang="es-ES_tradnl" sz="1900" b="1"/>
              <a:t> Aprobación de todo gasto por el Directorio, sin perder expedición y fluidez a cargo de Tesorería General como impulsor. </a:t>
            </a:r>
          </a:p>
          <a:p>
            <a:pPr marL="1390650" lvl="1" indent="-577850" algn="just">
              <a:lnSpc>
                <a:spcPct val="80000"/>
              </a:lnSpc>
              <a:buFontTx/>
              <a:buAutoNum type="alphaLcParenR"/>
            </a:pPr>
            <a:r>
              <a:rPr lang="es-ES_tradnl" sz="1900" b="1"/>
              <a:t> Dos firmas. </a:t>
            </a:r>
          </a:p>
          <a:p>
            <a:pPr marL="1390650" lvl="1" indent="-577850" algn="just">
              <a:lnSpc>
                <a:spcPct val="80000"/>
              </a:lnSpc>
              <a:buFontTx/>
              <a:buAutoNum type="alphaLcParenR"/>
            </a:pPr>
            <a:r>
              <a:rPr lang="es-ES_tradnl" sz="1900" b="1"/>
              <a:t> Apoyo de Secretaría en la Sede. </a:t>
            </a:r>
          </a:p>
          <a:p>
            <a:pPr marL="1390650" lvl="1" indent="-577850" algn="just">
              <a:lnSpc>
                <a:spcPct val="80000"/>
              </a:lnSpc>
              <a:buFontTx/>
              <a:buAutoNum type="alphaLcParenR"/>
            </a:pPr>
            <a:r>
              <a:rPr lang="es-ES_tradnl" sz="1900" b="1"/>
              <a:t> Apoyo de contador externo.</a:t>
            </a:r>
          </a:p>
          <a:p>
            <a:pPr marL="1390650" lvl="1" indent="-577850" algn="just">
              <a:lnSpc>
                <a:spcPct val="80000"/>
              </a:lnSpc>
              <a:buFontTx/>
              <a:buAutoNum type="alphaLcParenR"/>
            </a:pPr>
            <a:r>
              <a:rPr lang="es-ES_tradnl" sz="1900" b="1"/>
              <a:t> Publicidad en las actas.</a:t>
            </a:r>
          </a:p>
          <a:p>
            <a:pPr marL="1390650" lvl="1" indent="-577850" algn="just">
              <a:lnSpc>
                <a:spcPct val="80000"/>
              </a:lnSpc>
              <a:buFontTx/>
              <a:buAutoNum type="alphaLcParenR"/>
            </a:pPr>
            <a:r>
              <a:rPr lang="es-ES_tradnl" sz="1900" b="1"/>
              <a:t>Contabilidad separada (tres cuentas corrientes más depósito):</a:t>
            </a:r>
          </a:p>
          <a:p>
            <a:pPr marL="1665288" lvl="2" indent="-495300" algn="just">
              <a:lnSpc>
                <a:spcPct val="80000"/>
              </a:lnSpc>
              <a:buFontTx/>
              <a:buAutoNum type="romanLcParenR"/>
            </a:pPr>
            <a:r>
              <a:rPr lang="es-ES_tradnl" sz="1900" b="1"/>
              <a:t>Cuenta General.</a:t>
            </a:r>
          </a:p>
          <a:p>
            <a:pPr marL="1665288" lvl="2" indent="-495300" algn="just">
              <a:lnSpc>
                <a:spcPct val="80000"/>
              </a:lnSpc>
              <a:buFontTx/>
              <a:buAutoNum type="romanLcParenR"/>
            </a:pPr>
            <a:r>
              <a:rPr lang="es-ES_tradnl" sz="1900" b="1"/>
              <a:t>Cuenta de Préstamos Sociales.</a:t>
            </a:r>
          </a:p>
          <a:p>
            <a:pPr marL="1665288" lvl="2" indent="-495300" algn="just">
              <a:lnSpc>
                <a:spcPct val="80000"/>
              </a:lnSpc>
              <a:buFontTx/>
              <a:buAutoNum type="romanLcParenR"/>
            </a:pPr>
            <a:r>
              <a:rPr lang="es-ES_tradnl" sz="1900" b="1"/>
              <a:t>Cuenta Fondo Solidario (importante N° de nuevos beneficiarios).</a:t>
            </a:r>
          </a:p>
          <a:p>
            <a:pPr marL="1665288" lvl="2" indent="-495300" algn="just">
              <a:lnSpc>
                <a:spcPct val="80000"/>
              </a:lnSpc>
              <a:buFontTx/>
              <a:buNone/>
            </a:pPr>
            <a:endParaRPr lang="es-ES_tradnl" sz="1900" b="1"/>
          </a:p>
        </p:txBody>
      </p:sp>
      <p:sp>
        <p:nvSpPr>
          <p:cNvPr id="24580" name="4 Rectángulo"/>
          <p:cNvSpPr>
            <a:spLocks noChangeArrowheads="1"/>
          </p:cNvSpPr>
          <p:nvPr/>
        </p:nvSpPr>
        <p:spPr bwMode="auto">
          <a:xfrm>
            <a:off x="4211638" y="1268413"/>
            <a:ext cx="4932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</p:txBody>
      </p:sp>
      <p:pic>
        <p:nvPicPr>
          <p:cNvPr id="24582" name="Picture 6" descr="anfu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27088" y="692150"/>
            <a:ext cx="9715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592388" y="457200"/>
            <a:ext cx="6551612" cy="1243013"/>
          </a:xfrm>
          <a:noFill/>
          <a:ln/>
        </p:spPr>
        <p:txBody>
          <a:bodyPr anchor="b">
            <a:normAutofit/>
          </a:bodyPr>
          <a:lstStyle/>
          <a:p>
            <a:pPr algn="r" fontAlgn="auto">
              <a:lnSpc>
                <a:spcPts val="1300"/>
              </a:lnSpc>
              <a:spcAft>
                <a:spcPts val="0"/>
              </a:spcAft>
              <a:defRPr/>
            </a:pPr>
            <a:r>
              <a:rPr lang="es-ES" sz="2000" kern="1200" cap="all" baseline="30000" dirty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Times New Roman"/>
                <a:cs typeface="+mj-cs"/>
              </a:rPr>
              <a:t>ASOCIACION  NACIONAL de FUNCIONARIOS  del  TRABAJO de CHILE</a:t>
            </a:r>
            <a: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  <a:t/>
            </a:r>
            <a:br>
              <a:rPr lang="es-CL" sz="2000" kern="1200" cap="all" baseline="30000" dirty="0">
                <a:solidFill>
                  <a:schemeClr val="accent3">
                    <a:shade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Arial (W1)"/>
                <a:ea typeface="Calibri"/>
                <a:cs typeface="+mj-cs"/>
              </a:rPr>
            </a:br>
            <a:endParaRPr lang="es-CL" sz="2000" kern="1200" cap="all" dirty="0">
              <a:solidFill>
                <a:schemeClr val="accent3">
                  <a:shade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698" name="2 Marcador de contenido"/>
          <p:cNvSpPr>
            <a:spLocks noGrp="1"/>
          </p:cNvSpPr>
          <p:nvPr>
            <p:ph idx="4294967295"/>
          </p:nvPr>
        </p:nvSpPr>
        <p:spPr>
          <a:xfrm>
            <a:off x="539750" y="1484313"/>
            <a:ext cx="8064500" cy="4897437"/>
          </a:xfrm>
        </p:spPr>
        <p:txBody>
          <a:bodyPr>
            <a:normAutofit/>
          </a:bodyPr>
          <a:lstStyle/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2400" b="1"/>
              <a:t>3.- Estimación de recursos ordinarios. (flujo mensual).</a:t>
            </a:r>
          </a:p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2500" b="1"/>
              <a:t> </a:t>
            </a:r>
            <a:r>
              <a:rPr lang="es-ES_tradnl" sz="2000" b="1"/>
              <a:t>A.-Ingresos:</a:t>
            </a:r>
            <a:r>
              <a:rPr lang="es-ES_tradnl" sz="2500" b="1"/>
              <a:t> </a:t>
            </a:r>
          </a:p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1600" b="1"/>
              <a:t>* Cuotas sociales 					$ 6.500.000</a:t>
            </a:r>
          </a:p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1600" b="1"/>
              <a:t>* Utilización de cabañas y sede (estacionalizados): 	$ 1.100.000 </a:t>
            </a:r>
          </a:p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1600" b="1"/>
              <a:t>* Otros ingresos (intereses préstamos, etc)		$     140.000</a:t>
            </a:r>
          </a:p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1600" b="1"/>
              <a:t>* Total							$  7.740.000</a:t>
            </a:r>
          </a:p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2000" b="1"/>
              <a:t>B.- Gastos</a:t>
            </a:r>
            <a:r>
              <a:rPr lang="es-ES_tradnl" sz="2500" b="1"/>
              <a:t> </a:t>
            </a:r>
          </a:p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1700" b="1"/>
              <a:t>	Fijos (personal, infraestructura, consumos, etc.)	$ 5.500.000</a:t>
            </a:r>
          </a:p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2000" b="1"/>
              <a:t>C.- Excedente:</a:t>
            </a:r>
            <a:r>
              <a:rPr lang="es-ES_tradnl" sz="1700" b="1"/>
              <a:t> </a:t>
            </a:r>
          </a:p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1700" b="1"/>
              <a:t>	mensual $2.240.000; anual: $25.000.000, con el cual se financian, en especial:</a:t>
            </a:r>
          </a:p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1700" b="1"/>
              <a:t>	</a:t>
            </a:r>
            <a:r>
              <a:rPr lang="es-ES_tradnl" sz="1700"/>
              <a:t>a) Consultivos: 		$   6.000.000 c/u. en versión económica</a:t>
            </a:r>
          </a:p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1700"/>
              <a:t>	b) Regalo de Navidad:	$ 10.000.000</a:t>
            </a:r>
          </a:p>
          <a:p>
            <a:pPr marL="747713" indent="-660400" algn="just">
              <a:lnSpc>
                <a:spcPct val="90000"/>
              </a:lnSpc>
              <a:buFontTx/>
              <a:buNone/>
            </a:pPr>
            <a:r>
              <a:rPr lang="es-ES_tradnl" sz="1700"/>
              <a:t>	c) Otros diversos gastos …	$...</a:t>
            </a:r>
            <a:endParaRPr lang="es-ES_tradnl" sz="2500"/>
          </a:p>
        </p:txBody>
      </p:sp>
      <p:sp>
        <p:nvSpPr>
          <p:cNvPr id="26628" name="4 Rectángulo"/>
          <p:cNvSpPr>
            <a:spLocks noChangeArrowheads="1"/>
          </p:cNvSpPr>
          <p:nvPr/>
        </p:nvSpPr>
        <p:spPr bwMode="auto">
          <a:xfrm>
            <a:off x="4211638" y="1268413"/>
            <a:ext cx="4932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 2" pitchFamily="18" charset="2"/>
              <a:buNone/>
            </a:pPr>
            <a:endParaRPr lang="es-ES_tradnl" sz="2400" b="1">
              <a:latin typeface="Arial" charset="0"/>
            </a:endParaRPr>
          </a:p>
        </p:txBody>
      </p:sp>
      <p:pic>
        <p:nvPicPr>
          <p:cNvPr id="26630" name="Picture 6" descr="anfu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27088" y="692150"/>
            <a:ext cx="9715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íxel">
  <a:themeElements>
    <a:clrScheme name="Pí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í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céano">
  <a:themeElements>
    <a:clrScheme name="Océano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éa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éano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842</TotalTime>
  <Words>550</Words>
  <Application>Microsoft Office PowerPoint</Application>
  <PresentationFormat>Presentación en pantalla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Plantilla de diseño</vt:lpstr>
      </vt:variant>
      <vt:variant>
        <vt:i4>12</vt:i4>
      </vt:variant>
      <vt:variant>
        <vt:lpstr>Títulos de diapositiva</vt:lpstr>
      </vt:variant>
      <vt:variant>
        <vt:i4>11</vt:i4>
      </vt:variant>
    </vt:vector>
  </HeadingPairs>
  <TitlesOfParts>
    <vt:vector size="31" baseType="lpstr">
      <vt:lpstr>Tahoma</vt:lpstr>
      <vt:lpstr>Arial</vt:lpstr>
      <vt:lpstr>Georgia</vt:lpstr>
      <vt:lpstr>Wingdings 2</vt:lpstr>
      <vt:lpstr>Wingdings</vt:lpstr>
      <vt:lpstr>Calibri</vt:lpstr>
      <vt:lpstr>Times New Roman</vt:lpstr>
      <vt:lpstr>Arial Black</vt:lpstr>
      <vt:lpstr>Civil</vt:lpstr>
      <vt:lpstr>Océano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Píxel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rcampusano</dc:creator>
  <cp:lastModifiedBy>Raúl </cp:lastModifiedBy>
  <cp:revision>103</cp:revision>
  <dcterms:created xsi:type="dcterms:W3CDTF">2013-06-10T19:32:17Z</dcterms:created>
  <dcterms:modified xsi:type="dcterms:W3CDTF">2014-11-11T22:53:19Z</dcterms:modified>
</cp:coreProperties>
</file>